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  <p:sldMasterId id="2147483905" r:id="rId5"/>
  </p:sldMasterIdLst>
  <p:notesMasterIdLst>
    <p:notesMasterId r:id="rId31"/>
  </p:notesMasterIdLst>
  <p:handoutMasterIdLst>
    <p:handoutMasterId r:id="rId32"/>
  </p:handoutMasterIdLst>
  <p:sldIdLst>
    <p:sldId id="1573" r:id="rId6"/>
    <p:sldId id="3772" r:id="rId7"/>
    <p:sldId id="3778" r:id="rId8"/>
    <p:sldId id="3784" r:id="rId9"/>
    <p:sldId id="3796" r:id="rId10"/>
    <p:sldId id="3806" r:id="rId11"/>
    <p:sldId id="3776" r:id="rId12"/>
    <p:sldId id="3793" r:id="rId13"/>
    <p:sldId id="3792" r:id="rId14"/>
    <p:sldId id="3780" r:id="rId15"/>
    <p:sldId id="3797" r:id="rId16"/>
    <p:sldId id="3774" r:id="rId17"/>
    <p:sldId id="3779" r:id="rId18"/>
    <p:sldId id="3799" r:id="rId19"/>
    <p:sldId id="3800" r:id="rId20"/>
    <p:sldId id="3801" r:id="rId21"/>
    <p:sldId id="3802" r:id="rId22"/>
    <p:sldId id="3803" r:id="rId23"/>
    <p:sldId id="3804" r:id="rId24"/>
    <p:sldId id="3805" r:id="rId25"/>
    <p:sldId id="3775" r:id="rId26"/>
    <p:sldId id="3787" r:id="rId27"/>
    <p:sldId id="3788" r:id="rId28"/>
    <p:sldId id="3795" r:id="rId29"/>
    <p:sldId id="326" r:id="rId30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369" autoAdjust="0"/>
  </p:normalViewPr>
  <p:slideViewPr>
    <p:cSldViewPr snapToGrid="0">
      <p:cViewPr varScale="1">
        <p:scale>
          <a:sx n="76" d="100"/>
          <a:sy n="76" d="100"/>
        </p:scale>
        <p:origin x="810" y="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14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Can’t call </a:t>
            </a:r>
            <a:r>
              <a:rPr lang="en-US" i="1" dirty="0" err="1"/>
              <a:t>SendAsync</a:t>
            </a:r>
            <a:r>
              <a:rPr lang="en-US" i="1" dirty="0"/>
              <a:t> </a:t>
            </a:r>
            <a:r>
              <a:rPr lang="en-US" i="0" dirty="0"/>
              <a:t>w/ strongly </a:t>
            </a:r>
            <a:r>
              <a:rPr lang="en-US" i="0"/>
              <a:t>typed Hubs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7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Notification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9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Java client added in 2.2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C++ client added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NOT needed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time client initiates connection to server, client is redirected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58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AEF3BC-3ABA-4DFF-889E-0B11E79613C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756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A00CBA-2AE2-4CDF-8806-231C515145D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26356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9FDD-A511-4E8B-BB47-1F22A45ED5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46828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E4545-3071-44BD-9684-0F2A54FE80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16841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55CD0-4752-4AB7-998D-13C8E74E19BC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287156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0D89-A66A-4224-86CD-3E7D1C5232D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4578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86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4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48D2A-D653-4410-95AC-2527BD61727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6929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0CCE5C-9EB5-4AEF-B43D-F9E857C43E05}"/>
              </a:ext>
            </a:extLst>
          </p:cNvPr>
          <p:cNvSpPr/>
          <p:nvPr userDrawn="1"/>
        </p:nvSpPr>
        <p:spPr bwMode="auto">
          <a:xfrm>
            <a:off x="0" y="0"/>
            <a:ext cx="12436475" cy="6469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35BA-6B09-46F5-8E19-DEE2294F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AE7AFFD0-D950-427C-825F-42632B8B9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98438" y="6615366"/>
            <a:ext cx="1295400" cy="27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97DA9-FF02-46D7-8F90-5DA2F233E63E}"/>
              </a:ext>
            </a:extLst>
          </p:cNvPr>
          <p:cNvSpPr/>
          <p:nvPr userDrawn="1"/>
        </p:nvSpPr>
        <p:spPr bwMode="auto">
          <a:xfrm>
            <a:off x="0" y="6405054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F65446-8130-48FE-B5B6-ECA0084DF51F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761908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013856-D398-454B-B6C5-BD8342E06142}"/>
              </a:ext>
            </a:extLst>
          </p:cNvPr>
          <p:cNvSpPr txBox="1"/>
          <p:nvPr/>
        </p:nvSpPr>
        <p:spPr>
          <a:xfrm>
            <a:off x="9038389" y="6318123"/>
            <a:ext cx="3272590" cy="627864"/>
          </a:xfrm>
          <a:prstGeom prst="rect">
            <a:avLst/>
          </a:prstGeom>
          <a:solidFill>
            <a:srgbClr val="000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DE988-53B3-4BC8-BF80-9FE034F63824}"/>
              </a:ext>
            </a:extLst>
          </p:cNvPr>
          <p:cNvSpPr/>
          <p:nvPr/>
        </p:nvSpPr>
        <p:spPr bwMode="auto">
          <a:xfrm>
            <a:off x="0" y="1686307"/>
            <a:ext cx="12436475" cy="182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0CFC5-8B6C-45FD-8F84-D4244B4A6A8B}"/>
              </a:ext>
            </a:extLst>
          </p:cNvPr>
          <p:cNvSpPr txBox="1"/>
          <p:nvPr/>
        </p:nvSpPr>
        <p:spPr>
          <a:xfrm>
            <a:off x="350837" y="1681773"/>
            <a:ext cx="9982200" cy="1791260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346075" marR="0" lvl="0" indent="-346075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84163" algn="l"/>
              </a:tabLst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Building the Real-time Web with </a:t>
            </a:r>
            <a:r>
              <a:rPr kumimoji="0" 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</a:t>
            </a:r>
            <a:r>
              <a:rPr kumimoji="0" lang="en-US" sz="5400" b="1" i="0" u="none" strike="noStrike" kern="1200" cap="none" spc="-30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SignalR</a:t>
            </a:r>
            <a:endParaRPr kumimoji="0" lang="en-US" sz="5400" b="1" i="0" u="none" strike="noStrike" kern="1200" cap="none" spc="-30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B8CD73-C4E5-4DEC-8063-EE17D39811F8}"/>
              </a:ext>
            </a:extLst>
          </p:cNvPr>
          <p:cNvSpPr txBox="1">
            <a:spLocks/>
          </p:cNvSpPr>
          <p:nvPr/>
        </p:nvSpPr>
        <p:spPr>
          <a:xfrm>
            <a:off x="579437" y="3894800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@</a:t>
            </a:r>
            <a:r>
              <a:rPr lang="en-US" sz="28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Scott_Addie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BC03C-BB34-449F-8257-FF48699D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4" y="4350676"/>
            <a:ext cx="685800" cy="685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B5D746-9ED1-44DA-9DE9-7E84600CF623}"/>
              </a:ext>
            </a:extLst>
          </p:cNvPr>
          <p:cNvSpPr/>
          <p:nvPr/>
        </p:nvSpPr>
        <p:spPr bwMode="auto">
          <a:xfrm>
            <a:off x="0" y="3482022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MS logo white">
            <a:extLst>
              <a:ext uri="{FF2B5EF4-FFF2-40B4-BE49-F238E27FC236}">
                <a16:creationId xmlns:a16="http://schemas.microsoft.com/office/drawing/2014/main" id="{73D2DF0F-7C32-4460-B107-09CC764BE8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29293" y="6462442"/>
            <a:ext cx="1784481" cy="3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5441"/>
              </p:ext>
            </p:extLst>
          </p:nvPr>
        </p:nvGraphicFramePr>
        <p:xfrm>
          <a:off x="6284410" y="1969411"/>
          <a:ext cx="6152065" cy="40233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5720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Task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57207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733534"/>
          </a:xfrm>
        </p:spPr>
        <p:txBody>
          <a:bodyPr/>
          <a:lstStyle/>
          <a:p>
            <a:r>
              <a:rPr lang="en-US" dirty="0"/>
              <a:t>C# class deriving from Hub&lt;T&gt;</a:t>
            </a:r>
          </a:p>
          <a:p>
            <a:r>
              <a:rPr lang="en-US" dirty="0"/>
              <a:t>C# interface removes magic string 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 (strongly typed)</a:t>
            </a:r>
          </a:p>
        </p:txBody>
      </p:sp>
    </p:spTree>
    <p:extLst>
      <p:ext uri="{BB962C8B-B14F-4D97-AF65-F5344CB8AC3E}">
        <p14:creationId xmlns:p14="http://schemas.microsoft.com/office/powerpoint/2010/main" val="167659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.NET, JS, Java, C++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30C1F-FA3B-41E9-8F77-C682D071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-1"/>
            <a:ext cx="12436475" cy="88202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Scale-out for your</a:t>
            </a:r>
            <a:br>
              <a:rPr lang="en-US" sz="4800" dirty="0"/>
            </a:br>
            <a:r>
              <a:rPr lang="en-US" sz="4800" dirty="0"/>
              <a:t>  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0989321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41379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D7A4-2A86-4C20-A592-6188B205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427" y="3879241"/>
            <a:ext cx="3340898" cy="2261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A83AD-6A88-4F61-84B4-B7DCA94E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90" y="2792826"/>
            <a:ext cx="3340898" cy="226181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E0238-5D9F-468B-A02E-FB1E61B6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8" y="2497425"/>
            <a:ext cx="43529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E0D711-B318-4F41-9E4A-30AA782F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8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schemas.microsoft.com/sharepoint/v4"/>
    <ds:schemaRef ds:uri="http://purl.org/dc/elements/1.1/"/>
    <ds:schemaRef ds:uri="af610f50-4aee-43ff-9d65-64420adb70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15c98cf3-0896-4040-874f-f436925621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1820</TotalTime>
  <Words>1290</Words>
  <Application>Microsoft Office PowerPoint</Application>
  <PresentationFormat>Custom</PresentationFormat>
  <Paragraphs>327</Paragraphs>
  <Slides>25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Consolas</vt:lpstr>
      <vt:lpstr>Lucida Console</vt:lpstr>
      <vt:lpstr>Roboto</vt:lpstr>
      <vt:lpstr>Segoe UI</vt:lpstr>
      <vt:lpstr>Segoe UI Light</vt:lpstr>
      <vt:lpstr>Segoe UI Semibold</vt:lpstr>
      <vt:lpstr>Segoe UI Semilight</vt:lpstr>
      <vt:lpstr>Wingdings</vt:lpstr>
      <vt:lpstr>Azure PPT Template - 2018</vt:lpstr>
      <vt:lpstr>APEX Template 2017 </vt:lpstr>
      <vt:lpstr>PowerPoint Presentation</vt:lpstr>
      <vt:lpstr>SignalR: The what</vt:lpstr>
      <vt:lpstr>SignalR: The why</vt:lpstr>
      <vt:lpstr>SignalR use cases</vt:lpstr>
      <vt:lpstr>Virtual whiteboard example</vt:lpstr>
      <vt:lpstr>PowerPoint Presentation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3: Hub creation (strongly typed)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    Scale-out for your   ASP.NET Core SignalR app</vt:lpstr>
      <vt:lpstr>Scale-out with SignalR</vt:lpstr>
      <vt:lpstr>A weak scale-out solution</vt:lpstr>
      <vt:lpstr>A better scale-out solution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416</cp:revision>
  <dcterms:created xsi:type="dcterms:W3CDTF">2018-10-05T19:03:14Z</dcterms:created>
  <dcterms:modified xsi:type="dcterms:W3CDTF">2019-04-03T18:29:02Z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